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94" r:id="rId3"/>
    <p:sldId id="324" r:id="rId4"/>
    <p:sldId id="325" r:id="rId5"/>
    <p:sldId id="301" r:id="rId6"/>
    <p:sldId id="303" r:id="rId7"/>
    <p:sldId id="304" r:id="rId8"/>
    <p:sldId id="296" r:id="rId9"/>
    <p:sldId id="293" r:id="rId10"/>
    <p:sldId id="306" r:id="rId11"/>
    <p:sldId id="307" r:id="rId12"/>
    <p:sldId id="316" r:id="rId13"/>
    <p:sldId id="299" r:id="rId14"/>
    <p:sldId id="317" r:id="rId15"/>
    <p:sldId id="300" r:id="rId16"/>
    <p:sldId id="309" r:id="rId17"/>
    <p:sldId id="310" r:id="rId18"/>
    <p:sldId id="311" r:id="rId19"/>
    <p:sldId id="312" r:id="rId20"/>
    <p:sldId id="315" r:id="rId21"/>
    <p:sldId id="323" r:id="rId22"/>
    <p:sldId id="295" r:id="rId23"/>
    <p:sldId id="305" r:id="rId24"/>
    <p:sldId id="30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55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248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gif>
</file>

<file path=ppt/media/image12.gif>
</file>

<file path=ppt/media/image13.gif>
</file>

<file path=ppt/media/image14.tiff>
</file>

<file path=ppt/media/image2.png>
</file>

<file path=ppt/media/image3.tiff>
</file>

<file path=ppt/media/image4.tiff>
</file>

<file path=ppt/media/image5.tiff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9/26/18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9/26/18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en.wikipedia.org/wiki/Epic_Game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sinesswire.com/news/home/20180717005331/en/Epic-Games-All-In-AWS" TargetMode="External"/><Relationship Id="rId2" Type="http://schemas.openxmlformats.org/officeDocument/2006/relationships/hyperlink" Target="https://fortnite.gamepedia.com/Battle_Royale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variety.com/2018/gaming/news/fortnite-amazon-web-services-1202875257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heagileadmin.com/what-is-devop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cgamer.com/the-most-downvoted-comment-in-reddit-history-is-now-a-star-wars-battlefront-2-mod/" TargetMode="External"/><Relationship Id="rId2" Type="http://schemas.openxmlformats.org/officeDocument/2006/relationships/hyperlink" Target="https://www.reddit.com/r/StarWarsBattlefront/comments/7cff0b/seriously_i_paid_80_to_have_vader_locked/dppum98/?st=jeedsu6r&amp;sh=a382c6a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5367" y="2152076"/>
            <a:ext cx="9740551" cy="1739347"/>
          </a:xfrm>
        </p:spPr>
        <p:txBody>
          <a:bodyPr/>
          <a:lstStyle/>
          <a:p>
            <a:pPr algn="r"/>
            <a:r>
              <a:rPr lang="en-GB" dirty="0"/>
              <a:t>Adventures in DevOps – Part 1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8665534" y="5571462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D5214D-0E55-46F4-94D3-36F3F214C956}"/>
              </a:ext>
            </a:extLst>
          </p:cNvPr>
          <p:cNvSpPr txBox="1"/>
          <p:nvPr/>
        </p:nvSpPr>
        <p:spPr>
          <a:xfrm>
            <a:off x="1704753" y="5571462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@JONATHANMEDD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91"/>
    </mc:Choice>
    <mc:Fallback xmlns="">
      <p:transition spd="slow" advTm="389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Star Wars Battlefront II DLC vs Live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2800" b="1" dirty="0"/>
              <a:t>Moved from a paid DLC model</a:t>
            </a:r>
          </a:p>
          <a:p>
            <a:pPr lvl="1"/>
            <a:r>
              <a:rPr lang="en-GB" sz="2400" b="1" dirty="0"/>
              <a:t>Additional content released in large releases with big time gaps in-between</a:t>
            </a:r>
          </a:p>
          <a:p>
            <a:pPr lvl="1"/>
            <a:r>
              <a:rPr lang="en-GB" sz="2400" b="1" dirty="0"/>
              <a:t>Funded by one-off purchases of either all DLC content or at each release</a:t>
            </a:r>
          </a:p>
          <a:p>
            <a:pPr lvl="1"/>
            <a:r>
              <a:rPr lang="en-GB" sz="2400" b="1" dirty="0"/>
              <a:t>Not everybody who played the game bought the extra content</a:t>
            </a:r>
          </a:p>
          <a:p>
            <a:pPr lvl="2"/>
            <a:r>
              <a:rPr lang="en-GB" sz="2400" b="1" dirty="0"/>
              <a:t>Online player base for the extra content lower</a:t>
            </a:r>
          </a:p>
          <a:p>
            <a:r>
              <a:rPr lang="en-GB" sz="2800" b="1" dirty="0"/>
              <a:t>Live Service</a:t>
            </a:r>
          </a:p>
          <a:p>
            <a:pPr lvl="1"/>
            <a:r>
              <a:rPr lang="en-GB" sz="2400" b="1" dirty="0"/>
              <a:t>Supposed to get new content more regularly (game modes / maps / characters) regularly for free</a:t>
            </a:r>
          </a:p>
          <a:p>
            <a:pPr lvl="1"/>
            <a:r>
              <a:rPr lang="en-GB" sz="2400" b="1" dirty="0"/>
              <a:t>Funded by micro-transactions</a:t>
            </a:r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0115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Star Wars Battlefront II Ongoing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 lnSpcReduction="10000"/>
          </a:bodyPr>
          <a:lstStyle/>
          <a:p>
            <a:r>
              <a:rPr lang="en-GB" sz="3000" b="1" dirty="0"/>
              <a:t>New features released irregularly. </a:t>
            </a:r>
          </a:p>
          <a:p>
            <a:r>
              <a:rPr lang="en-GB" sz="3000" b="1" dirty="0"/>
              <a:t>Each release seems to have quality issues and causes as many new issues as it solves</a:t>
            </a:r>
          </a:p>
          <a:p>
            <a:pPr lvl="1"/>
            <a:r>
              <a:rPr lang="en-GB" sz="2800" b="1" dirty="0"/>
              <a:t>“Works fine in our dev / test environment, yet bugs exist in prod” – sound familiar?</a:t>
            </a:r>
          </a:p>
          <a:p>
            <a:r>
              <a:rPr lang="en-GB" sz="3000" b="1" dirty="0"/>
              <a:t>Slowly moving to a monthly model with</a:t>
            </a:r>
          </a:p>
          <a:p>
            <a:pPr lvl="1"/>
            <a:r>
              <a:rPr lang="en-GB" sz="2800" b="1" dirty="0"/>
              <a:t>Monthly content  / bugfix release</a:t>
            </a:r>
          </a:p>
          <a:p>
            <a:pPr lvl="1"/>
            <a:r>
              <a:rPr lang="en-GB" sz="2800" b="1" dirty="0"/>
              <a:t>Updated roadmap showing high detail for 2 -3 months, low detail past that</a:t>
            </a:r>
          </a:p>
          <a:p>
            <a:pPr lvl="1"/>
            <a:r>
              <a:rPr lang="en-GB" sz="2800" b="1" dirty="0"/>
              <a:t>More community communication</a:t>
            </a:r>
          </a:p>
          <a:p>
            <a:pPr lvl="2"/>
            <a:r>
              <a:rPr lang="en-GB" sz="2600" b="1" dirty="0"/>
              <a:t>Details in advance of the release</a:t>
            </a:r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ABD1A1-78B0-4C83-8FC4-5C0FFC3C3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1622" y="5187302"/>
            <a:ext cx="1744814" cy="167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281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Star Wars Battlefront II Ongoing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000" b="1" dirty="0"/>
              <a:t>Even with a monthly release, the new content is still fairly limited so regular gamers have enough playing time to build up in game credits that can be used for micro-transactions</a:t>
            </a:r>
          </a:p>
          <a:p>
            <a:r>
              <a:rPr lang="en-GB" sz="3000" b="1" dirty="0"/>
              <a:t>So they don’t need to spend any money in the game</a:t>
            </a:r>
          </a:p>
          <a:p>
            <a:endParaRPr lang="en-GB" sz="3000" b="1" dirty="0"/>
          </a:p>
          <a:p>
            <a:r>
              <a:rPr lang="en-GB" sz="3000" b="1" dirty="0"/>
              <a:t>Even given the current toxicity in the Star Wars community, a successful Star Wars game should be a license to print money</a:t>
            </a:r>
            <a:endParaRPr lang="en-GB" sz="26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564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 err="1"/>
              <a:t>Fortnite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From less well known publisher Epic Games</a:t>
            </a:r>
          </a:p>
          <a:p>
            <a:pPr lvl="1"/>
            <a:r>
              <a:rPr lang="en-GB" sz="3200" b="1" dirty="0"/>
              <a:t>Known for Unreal Engine and Gears of War</a:t>
            </a:r>
          </a:p>
          <a:p>
            <a:r>
              <a:rPr lang="en-GB" sz="3400" b="1" dirty="0"/>
              <a:t>Released a variant of the game as </a:t>
            </a:r>
            <a:r>
              <a:rPr lang="en-GB" sz="3400" b="1" dirty="0" err="1"/>
              <a:t>Fortnite</a:t>
            </a:r>
            <a:r>
              <a:rPr lang="en-GB" sz="3400" b="1" dirty="0"/>
              <a:t> Battle Royale as a free-to-play title across PC, console and mobile</a:t>
            </a:r>
          </a:p>
          <a:p>
            <a:r>
              <a:rPr lang="en-GB" sz="3400" b="1" dirty="0"/>
              <a:t>Quickly built up to 125 million players by May 2018*</a:t>
            </a:r>
          </a:p>
          <a:p>
            <a:r>
              <a:rPr lang="en-GB" sz="3400" b="1" dirty="0"/>
              <a:t>Estimates of earnings of $1 Billion from micro-transactions by July 2018*</a:t>
            </a:r>
          </a:p>
          <a:p>
            <a:pPr marL="0" indent="0">
              <a:buNone/>
            </a:pPr>
            <a:r>
              <a:rPr lang="en-GB" sz="1200" b="1" dirty="0">
                <a:hlinkClick r:id="rId2"/>
              </a:rPr>
              <a:t>*https://en.wikipedia.org/wiki/Epic_Games</a:t>
            </a:r>
            <a:endParaRPr lang="en-GB" sz="1200" b="1" dirty="0"/>
          </a:p>
          <a:p>
            <a:endParaRPr lang="en-GB" sz="26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197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 err="1"/>
              <a:t>Fortnite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 lnSpcReduction="20000"/>
          </a:bodyPr>
          <a:lstStyle/>
          <a:p>
            <a:r>
              <a:rPr lang="en-GB" sz="3400" b="1" dirty="0"/>
              <a:t>Micro transactions for cosmetics and a Battle Pass (</a:t>
            </a:r>
            <a:r>
              <a:rPr lang="en-GB" dirty="0"/>
              <a:t>a system implemented in </a:t>
            </a:r>
            <a:r>
              <a:rPr lang="en-GB" dirty="0">
                <a:hlinkClick r:id="rId2" tooltip="Battle Royale"/>
              </a:rPr>
              <a:t>Battle Royale</a:t>
            </a:r>
            <a:r>
              <a:rPr lang="en-GB" dirty="0"/>
              <a:t> to reward players for playing during a pre-established length of time known as a Season – typically lasting around 10 weeks)</a:t>
            </a:r>
          </a:p>
          <a:p>
            <a:pPr lvl="1"/>
            <a:r>
              <a:rPr lang="en-GB" dirty="0"/>
              <a:t>Yes, that’s right. Players actually pay to take part in seasons, so they can complete challenges to increase their level in the game……and get cosmetics only available during that season</a:t>
            </a:r>
          </a:p>
          <a:p>
            <a:pPr lvl="1"/>
            <a:r>
              <a:rPr lang="en-GB" dirty="0"/>
              <a:t>Kids literally run home from school the first day of the season to chuck money at the game!</a:t>
            </a:r>
          </a:p>
          <a:p>
            <a:r>
              <a:rPr lang="en-GB" sz="2600" b="1" dirty="0"/>
              <a:t>Constantly (sometimes weekly) release new features and content, even outside of the Battle Pass</a:t>
            </a:r>
          </a:p>
          <a:p>
            <a:pPr lvl="1"/>
            <a:r>
              <a:rPr lang="en-GB" sz="2400" b="1" dirty="0"/>
              <a:t>a healthy mix of new in-game features and paid for cosmetics</a:t>
            </a:r>
          </a:p>
          <a:p>
            <a:r>
              <a:rPr lang="en-GB" sz="2600" b="1" dirty="0"/>
              <a:t>Release quality is high, rarely hear complaints that things are not working</a:t>
            </a:r>
          </a:p>
          <a:p>
            <a:r>
              <a:rPr lang="en-GB" sz="2600" b="1" dirty="0"/>
              <a:t>Online service is hosted in AWS allowing to run at scale</a:t>
            </a:r>
          </a:p>
          <a:p>
            <a:pPr marL="0" indent="0">
              <a:buNone/>
            </a:pPr>
            <a:r>
              <a:rPr lang="en-GB" sz="1300" b="1" dirty="0">
                <a:hlinkClick r:id="rId3"/>
              </a:rPr>
              <a:t>https://www.businesswire.com/news/home/20180717005331/en/Epic-Games-All-In-AWS</a:t>
            </a:r>
            <a:endParaRPr lang="en-GB" sz="1300" b="1" dirty="0"/>
          </a:p>
          <a:p>
            <a:pPr marL="0" indent="0">
              <a:buNone/>
            </a:pPr>
            <a:r>
              <a:rPr lang="en-GB" sz="1300" b="1" dirty="0">
                <a:hlinkClick r:id="rId4"/>
              </a:rPr>
              <a:t>https://variety.com/2018/gaming/news/fortnite-amazon-web-services-1202875257/</a:t>
            </a:r>
            <a:endParaRPr lang="en-GB" sz="1300" b="1" dirty="0"/>
          </a:p>
          <a:p>
            <a:pPr marL="0" indent="0">
              <a:buNone/>
            </a:pPr>
            <a:endParaRPr lang="en-GB" sz="2600" b="1" dirty="0"/>
          </a:p>
          <a:p>
            <a:pPr marL="0" indent="0">
              <a:buNone/>
            </a:pPr>
            <a:endParaRPr lang="en-GB" sz="2600" b="1" dirty="0"/>
          </a:p>
          <a:p>
            <a:pPr marL="0" indent="0">
              <a:buNone/>
            </a:pPr>
            <a:endParaRPr lang="en-GB" sz="26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6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 err="1"/>
              <a:t>Fortnite</a:t>
            </a:r>
            <a:endParaRPr lang="en-GB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3CE2574-58F5-834D-82C8-FCA3013EF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782" y="1889052"/>
            <a:ext cx="8826230" cy="4852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37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 tale of a Waterfall Software release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6 – 9 months of development work</a:t>
            </a:r>
          </a:p>
          <a:p>
            <a:pPr lvl="1"/>
            <a:r>
              <a:rPr lang="en-GB" sz="3000" b="1" dirty="0"/>
              <a:t>Very little involvement with Ops team or Product Owner during that time</a:t>
            </a:r>
          </a:p>
          <a:p>
            <a:r>
              <a:rPr lang="en-GB" sz="3200" b="1" dirty="0"/>
              <a:t>Crazy hard work to finish by deadline to meet written requirements</a:t>
            </a:r>
          </a:p>
          <a:p>
            <a:pPr lvl="1"/>
            <a:r>
              <a:rPr lang="en-GB" sz="3000" b="1" dirty="0"/>
              <a:t>Attempt to handover to Ops is rejected by Product Owner who doesn’t have what he wants (even though it meets ’the requirements’) </a:t>
            </a:r>
          </a:p>
          <a:p>
            <a:pPr lvl="1"/>
            <a:r>
              <a:rPr lang="en-GB" sz="3000" b="1" dirty="0"/>
              <a:t>and by Ops because it doesn’t meet their requirements</a:t>
            </a:r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68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 tale of a Waterfall Software release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5063359" cy="4483713"/>
          </a:xfrm>
        </p:spPr>
        <p:txBody>
          <a:bodyPr>
            <a:normAutofit/>
          </a:bodyPr>
          <a:lstStyle/>
          <a:p>
            <a:pPr marL="228600" lvl="1" indent="0">
              <a:buNone/>
            </a:pPr>
            <a:r>
              <a:rPr lang="en-GB" sz="3200" b="1" dirty="0"/>
              <a:t>What happens next……..?</a:t>
            </a:r>
          </a:p>
          <a:p>
            <a:pPr marL="228600" lvl="1" indent="0">
              <a:buNone/>
            </a:pPr>
            <a:endParaRPr lang="en-GB" sz="3200" b="1" dirty="0"/>
          </a:p>
          <a:p>
            <a:pPr marL="228600" lvl="1" indent="0">
              <a:buNone/>
            </a:pPr>
            <a:r>
              <a:rPr lang="en-GB" sz="3200" b="1" dirty="0"/>
              <a:t>…..a 3 month war room</a:t>
            </a:r>
          </a:p>
          <a:p>
            <a:pPr marL="228600" lvl="1" indent="0">
              <a:buNone/>
            </a:pPr>
            <a:endParaRPr lang="en-GB" sz="3200" b="1" dirty="0"/>
          </a:p>
          <a:p>
            <a:pPr marL="228600" lvl="1" indent="0">
              <a:buNone/>
            </a:pPr>
            <a:r>
              <a:rPr lang="en-GB" sz="3200" b="1" dirty="0"/>
              <a:t>…..I’m not even kidding</a:t>
            </a:r>
          </a:p>
          <a:p>
            <a:pPr marL="228600" lvl="1" indent="0">
              <a:buNone/>
            </a:pPr>
            <a:endParaRPr lang="en-GB" sz="3200" b="1" dirty="0"/>
          </a:p>
          <a:p>
            <a:pPr marL="228600" lvl="1" indent="0">
              <a:buNone/>
            </a:pPr>
            <a:r>
              <a:rPr lang="en-GB" sz="3200" b="1" dirty="0"/>
              <a:t>….. Yes that’s 3 months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BEC4A3-2CCC-8745-B81C-B86E1C08868E}"/>
              </a:ext>
            </a:extLst>
          </p:cNvPr>
          <p:cNvSpPr txBox="1"/>
          <p:nvPr/>
        </p:nvSpPr>
        <p:spPr>
          <a:xfrm>
            <a:off x="5410200" y="3035300"/>
            <a:ext cx="6007100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1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</a:pPr>
            <a:r>
              <a:rPr lang="en-GB" sz="3200" b="1" dirty="0"/>
              <a:t>….not 3 days</a:t>
            </a:r>
          </a:p>
          <a:p>
            <a:pPr marL="228600" lvl="1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</a:pPr>
            <a:endParaRPr lang="en-GB" sz="3200" b="1" dirty="0"/>
          </a:p>
          <a:p>
            <a:pPr marL="228600" lvl="1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</a:pPr>
            <a:r>
              <a:rPr lang="en-GB" sz="3200" b="1" dirty="0"/>
              <a:t>….not 3 weeks</a:t>
            </a:r>
          </a:p>
          <a:p>
            <a:pPr marL="228600" lvl="1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</a:pPr>
            <a:endParaRPr lang="en-GB" sz="3200" b="1" dirty="0"/>
          </a:p>
          <a:p>
            <a:pPr marL="228600" lvl="1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</a:pPr>
            <a:r>
              <a:rPr lang="en-GB" sz="3200" b="1" dirty="0"/>
              <a:t>…..3 months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860023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 tale of a Waterfall Software release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7A718B-A66C-254B-9DF5-1C24E1912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56" y="2350618"/>
            <a:ext cx="3312464" cy="33124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37EB915-A4B2-9E45-8403-C02B687CB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536" y="2368550"/>
            <a:ext cx="4513509" cy="32945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425A946-0F3A-DA4F-978E-D740013D5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9417" y="2799791"/>
            <a:ext cx="4202583" cy="243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83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Move to an Agile based programme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lnSpcReduction="10000"/>
          </a:bodyPr>
          <a:lstStyle/>
          <a:p>
            <a:r>
              <a:rPr lang="en-GB" sz="3400" b="1" dirty="0"/>
              <a:t>Split large team into smaller teams of 5 - 10</a:t>
            </a:r>
          </a:p>
          <a:p>
            <a:r>
              <a:rPr lang="en-GB" sz="3400" b="1" dirty="0"/>
              <a:t>Work in either 2 or 3 week sprints</a:t>
            </a:r>
          </a:p>
          <a:p>
            <a:r>
              <a:rPr lang="en-GB" sz="3400" b="1" dirty="0"/>
              <a:t>First Monday plan and agree work for the sprint</a:t>
            </a:r>
          </a:p>
          <a:p>
            <a:r>
              <a:rPr lang="en-GB" sz="3400" b="1" dirty="0"/>
              <a:t>Last Friday review the work and every developer aims to demo their completed work to the team and the product owner</a:t>
            </a:r>
          </a:p>
          <a:p>
            <a:pPr lvl="1"/>
            <a:r>
              <a:rPr lang="en-GB" sz="3200" b="1" dirty="0"/>
              <a:t>Hey…guess what…demoing early means easier to align with requirements and Product Owner can see what they are getting while there is a realistic amount of time for change</a:t>
            </a:r>
          </a:p>
          <a:p>
            <a:pPr lvl="1"/>
            <a:endParaRPr lang="en-GB" sz="28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9438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My Background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292553-E19F-F644-B7D3-ECB4FF548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lnSpcReduction="10000"/>
          </a:bodyPr>
          <a:lstStyle/>
          <a:p>
            <a:r>
              <a:rPr lang="en-GB" sz="2400" b="1" dirty="0"/>
              <a:t>Started out in IT infrastructure, either as a sysadmin or consultant on MS Technologies like Windows Server and Desktop, AD, Exchange then onto VMware vSphere</a:t>
            </a:r>
          </a:p>
          <a:p>
            <a:r>
              <a:rPr lang="en-GB" sz="2400" b="1" dirty="0"/>
              <a:t>Moved into larger environments (thousands of users) and started doing a lot of PowerShell scripting to automate tasks</a:t>
            </a:r>
          </a:p>
          <a:p>
            <a:r>
              <a:rPr lang="en-GB" sz="2400" b="1" dirty="0"/>
              <a:t>More recently have done a lot of  VMware Orchestrator workflow development (</a:t>
            </a:r>
            <a:r>
              <a:rPr lang="en-GB" sz="2400" b="1" dirty="0" err="1"/>
              <a:t>Javascript</a:t>
            </a:r>
            <a:r>
              <a:rPr lang="en-GB" sz="2400" b="1" dirty="0"/>
              <a:t>) for VMware Automation projects</a:t>
            </a:r>
          </a:p>
          <a:p>
            <a:r>
              <a:rPr lang="en-GB" sz="2400" b="1" dirty="0"/>
              <a:t>Was made DevOps Technical Lead at the consulting organisation I was at</a:t>
            </a:r>
          </a:p>
          <a:p>
            <a:r>
              <a:rPr lang="en-GB" sz="2400" b="1" dirty="0"/>
              <a:t>Have just taken over the lead role in a DevOps workstream within a software engineering organisation, having been a member of it since Jan 2018</a:t>
            </a:r>
          </a:p>
          <a:p>
            <a:pPr lvl="1"/>
            <a:r>
              <a:rPr lang="en-GB" sz="2200" b="1" dirty="0"/>
              <a:t>Developing Testing Frameworks for VMware Orchestrator and Snow API and UI</a:t>
            </a:r>
          </a:p>
          <a:p>
            <a:pPr lvl="1"/>
            <a:r>
              <a:rPr lang="en-GB" sz="2200" b="1" dirty="0"/>
              <a:t>Working through the pure joy of a DevOps transformation</a:t>
            </a:r>
          </a:p>
          <a:p>
            <a:endParaRPr lang="en-GB" sz="30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232795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Move to an Agile based programme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Still have software releases, but they are now:</a:t>
            </a:r>
          </a:p>
          <a:p>
            <a:pPr lvl="1"/>
            <a:r>
              <a:rPr lang="en-GB" sz="3000" b="1" dirty="0"/>
              <a:t>Typically bi-monthly, rather than 6 – 9 months</a:t>
            </a:r>
          </a:p>
          <a:p>
            <a:pPr lvl="1"/>
            <a:r>
              <a:rPr lang="en-GB" sz="3000" b="1" dirty="0"/>
              <a:t>A *.x release, e.g. 3.2, then 3.3 rather than</a:t>
            </a:r>
          </a:p>
          <a:p>
            <a:pPr lvl="1"/>
            <a:endParaRPr lang="en-GB" sz="3000" b="1" dirty="0"/>
          </a:p>
          <a:p>
            <a:pPr marL="0" indent="0" algn="ctr">
              <a:buNone/>
            </a:pPr>
            <a:r>
              <a:rPr lang="en-GB" sz="4400" b="1" dirty="0"/>
              <a:t>IT’S THE NEW, BIG RELEASE 4.0!!!!</a:t>
            </a:r>
          </a:p>
          <a:p>
            <a:pPr lvl="1"/>
            <a:endParaRPr lang="en-GB" sz="28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Move to an Agile based programme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That took 2 years and there’s still a lot to improve on</a:t>
            </a:r>
          </a:p>
          <a:p>
            <a:r>
              <a:rPr lang="en-GB" sz="3400" b="1" dirty="0"/>
              <a:t>Need to keep the independent workstreams aligned with each other</a:t>
            </a:r>
          </a:p>
          <a:p>
            <a:r>
              <a:rPr lang="en-GB" sz="3400" b="1" dirty="0"/>
              <a:t>Handover to Ops can still be problematic since they are not involved in the process early enough like the Product Owner</a:t>
            </a:r>
          </a:p>
          <a:p>
            <a:r>
              <a:rPr lang="en-GB" sz="3400" b="1" dirty="0"/>
              <a:t>Shift from time based estimate of stories / bugs to story points</a:t>
            </a:r>
            <a:endParaRPr lang="en-GB" sz="4400" b="1" dirty="0"/>
          </a:p>
          <a:p>
            <a:pPr lvl="1"/>
            <a:endParaRPr lang="en-GB" sz="28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266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Essential reading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BD1E8A-DD1B-2E41-8FED-2C6DC7A10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781" y="1871493"/>
            <a:ext cx="4292330" cy="526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2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Qualities for success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Leave your ego at the door</a:t>
            </a:r>
          </a:p>
          <a:p>
            <a:r>
              <a:rPr lang="en-GB" sz="3400" b="1" dirty="0"/>
              <a:t>Break down silos / engage with people</a:t>
            </a:r>
          </a:p>
          <a:p>
            <a:r>
              <a:rPr lang="en-GB" sz="3400" b="1" dirty="0"/>
              <a:t>Ability to pick up multiple toolsets, languages, new ways of working</a:t>
            </a:r>
          </a:p>
          <a:p>
            <a:r>
              <a:rPr lang="en-GB" sz="3400" b="1" dirty="0"/>
              <a:t>Positivity</a:t>
            </a:r>
          </a:p>
          <a:p>
            <a:r>
              <a:rPr lang="en-GB" sz="3400" b="1" dirty="0"/>
              <a:t>Persistence</a:t>
            </a:r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110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Resources….just read this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66FD53-B161-4741-99D5-C8FC94237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781" y="1871493"/>
            <a:ext cx="4292330" cy="526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44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What is DevOps?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292553-E19F-F644-B7D3-ECB4FF548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b="1" i="1" dirty="0"/>
              <a:t>“DevOps is the practice of operations and development engineers participating </a:t>
            </a:r>
            <a:r>
              <a:rPr lang="en-GB" b="1" i="1" dirty="0">
                <a:solidFill>
                  <a:srgbClr val="FF0000"/>
                </a:solidFill>
              </a:rPr>
              <a:t>together</a:t>
            </a:r>
            <a:r>
              <a:rPr lang="en-GB" b="1" i="1" dirty="0"/>
              <a:t> in the entire service lifecycle, from design through the development process to production support……while applying Agile ways of working”</a:t>
            </a:r>
          </a:p>
          <a:p>
            <a:endParaRPr lang="en-GB" b="1" i="1" dirty="0"/>
          </a:p>
          <a:p>
            <a:r>
              <a:rPr lang="en-GB" b="1" i="1" dirty="0"/>
              <a:t> “DevOps is also characterized by operations staff making use many of the same techniques as developers for their systems work.”</a:t>
            </a:r>
          </a:p>
          <a:p>
            <a:endParaRPr lang="en-GB" sz="3000" b="1" i="1" dirty="0"/>
          </a:p>
          <a:p>
            <a:endParaRPr lang="en-GB" sz="3000" b="1" i="1" dirty="0"/>
          </a:p>
          <a:p>
            <a:r>
              <a:rPr lang="en-GB" sz="3000" b="1" i="1" dirty="0">
                <a:hlinkClick r:id="rId3"/>
              </a:rPr>
              <a:t>https://theagileadmin.com/what-is-devops/</a:t>
            </a:r>
            <a:endParaRPr lang="en-GB" sz="3000" b="1" i="1" dirty="0"/>
          </a:p>
          <a:p>
            <a:endParaRPr lang="en-GB" sz="3000" b="1" i="1" dirty="0"/>
          </a:p>
          <a:p>
            <a:pPr lvl="1"/>
            <a:endParaRPr lang="en-GB" sz="3200" b="1" i="1" dirty="0"/>
          </a:p>
          <a:p>
            <a:pPr lvl="1"/>
            <a:endParaRPr lang="en-GB" sz="3200" b="1" i="1" dirty="0"/>
          </a:p>
        </p:txBody>
      </p:sp>
    </p:spTree>
    <p:extLst>
      <p:ext uri="{BB962C8B-B14F-4D97-AF65-F5344CB8AC3E}">
        <p14:creationId xmlns:p14="http://schemas.microsoft.com/office/powerpoint/2010/main" val="2181834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What is DevOps?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EBB157-E4C0-48BD-8510-1441D402B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048" y="2001600"/>
            <a:ext cx="6253805" cy="4659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90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Waterfall vs Agile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DC2EB5-AC15-7042-8E03-0D47030A3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953" y="2383282"/>
            <a:ext cx="11009073" cy="374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099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Waterfall vs Agile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E4D25C5-AB40-1342-B7FD-4DA6AD6F7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Instead of delivering a lot of things in one big software package / project release all at the same time, usually at some artificial ‘important’ date, move to delivering small things more frequently</a:t>
            </a:r>
          </a:p>
          <a:p>
            <a:r>
              <a:rPr lang="en-GB" sz="2400" b="1" dirty="0"/>
              <a:t>Easier to roll back if there’s a problem</a:t>
            </a:r>
          </a:p>
          <a:p>
            <a:r>
              <a:rPr lang="en-GB" sz="2400" b="1" dirty="0"/>
              <a:t>Quicker to show progress is being made</a:t>
            </a:r>
          </a:p>
          <a:p>
            <a:r>
              <a:rPr lang="en-GB" sz="2400" b="1" dirty="0"/>
              <a:t>Easier to change requirements / roadmaps if focus is a closer time period and </a:t>
            </a:r>
            <a:r>
              <a:rPr lang="en-GB" sz="2400" b="1" strike="sngStrike" dirty="0"/>
              <a:t>if</a:t>
            </a:r>
            <a:r>
              <a:rPr lang="en-GB" sz="2400" b="1" dirty="0"/>
              <a:t> when business priorities change</a:t>
            </a:r>
          </a:p>
          <a:p>
            <a:r>
              <a:rPr lang="en-GB" sz="2400" b="1" dirty="0"/>
              <a:t>A lot of work / pain / cultural change to move to a different way of working</a:t>
            </a:r>
            <a:endParaRPr lang="en-GB" sz="30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99697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Waterfall vs Agile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6BBB54-DEF5-AE49-8CF6-EE3AC8C7E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56" y="1851292"/>
            <a:ext cx="7194322" cy="500670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AECFB08-3046-084C-871C-5996FFE95586}"/>
              </a:ext>
            </a:extLst>
          </p:cNvPr>
          <p:cNvSpPr/>
          <p:nvPr/>
        </p:nvSpPr>
        <p:spPr>
          <a:xfrm>
            <a:off x="7744017" y="5896450"/>
            <a:ext cx="46186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www.crmsearch.com</a:t>
            </a:r>
            <a:r>
              <a:rPr lang="en-US" dirty="0"/>
              <a:t>/agile-versus-waterfall-</a:t>
            </a:r>
            <a:r>
              <a:rPr lang="en-US" dirty="0" err="1"/>
              <a:t>crm.php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020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 tale from the World of Gaming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BC92DB-5842-1840-AD75-0CD0EC3479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49" y="2113064"/>
            <a:ext cx="5247749" cy="21865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BCC93D-FC86-7846-9E80-5F4C81365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6774" y="2113064"/>
            <a:ext cx="3365500" cy="3962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6A6F0D5-7317-EE48-BCF6-979D46B480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79351" y="2113064"/>
            <a:ext cx="3060700" cy="39624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E822181-04CD-044A-93FD-9A037BA4E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748" y="4696514"/>
            <a:ext cx="4974188" cy="1840474"/>
          </a:xfrm>
        </p:spPr>
        <p:txBody>
          <a:bodyPr>
            <a:normAutofit/>
          </a:bodyPr>
          <a:lstStyle/>
          <a:p>
            <a:pPr marL="457200" lvl="2" indent="0">
              <a:buNone/>
            </a:pPr>
            <a:r>
              <a:rPr lang="en-GB" sz="6000" b="1" dirty="0"/>
              <a:t>VS</a:t>
            </a:r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2597907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Star Wars Battlefront II RELEASE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30497"/>
          </a:xfrm>
        </p:spPr>
        <p:txBody>
          <a:bodyPr>
            <a:normAutofit lnSpcReduction="10000"/>
          </a:bodyPr>
          <a:lstStyle/>
          <a:p>
            <a:r>
              <a:rPr lang="en-GB" sz="2800" b="1" dirty="0"/>
              <a:t>AAA Title from EA, one of the world’s largest Game Publishers</a:t>
            </a:r>
          </a:p>
          <a:p>
            <a:pPr lvl="1"/>
            <a:r>
              <a:rPr lang="en-GB" sz="2400" b="1" dirty="0"/>
              <a:t>Possibly the worst game release in recent history</a:t>
            </a:r>
          </a:p>
          <a:p>
            <a:pPr lvl="2"/>
            <a:r>
              <a:rPr lang="en-GB" dirty="0"/>
              <a:t>An EA representative made Reddit’s most </a:t>
            </a:r>
            <a:r>
              <a:rPr lang="en-GB" dirty="0">
                <a:hlinkClick r:id="rId2"/>
              </a:rPr>
              <a:t>unpopular comment</a:t>
            </a:r>
            <a:r>
              <a:rPr lang="en-GB" dirty="0"/>
              <a:t> of all time in response to an aggravated Star Wars Battlefront 2 player, miffed at the game’s microtransaction-heavy business model. (</a:t>
            </a:r>
            <a:r>
              <a:rPr lang="en-GB" dirty="0">
                <a:hlinkClick r:id="rId3"/>
              </a:rPr>
              <a:t>https://www.pcgamer.com/the-most-downvoted-comment-in-reddit-history-is-now-a-star-wars-battlefront-2-mod/</a:t>
            </a:r>
            <a:r>
              <a:rPr lang="en-GB" dirty="0"/>
              <a:t>) </a:t>
            </a:r>
          </a:p>
          <a:p>
            <a:r>
              <a:rPr lang="en-GB" sz="2800" b="1" dirty="0"/>
              <a:t>Micro-transactions = pay to win</a:t>
            </a:r>
          </a:p>
          <a:p>
            <a:r>
              <a:rPr lang="en-GB" sz="2800" b="1" dirty="0"/>
              <a:t>Had to have the progression system ripped out of the game and replaced (took ~6 months) – like performing heart surgery on a living thing</a:t>
            </a:r>
          </a:p>
          <a:p>
            <a:pPr lvl="1"/>
            <a:r>
              <a:rPr lang="en-GB" sz="2600" b="1" dirty="0"/>
              <a:t>Effectively no significant new content during that time</a:t>
            </a:r>
          </a:p>
          <a:p>
            <a:pPr lvl="1"/>
            <a:r>
              <a:rPr lang="en-GB" sz="2600" b="1" dirty="0"/>
              <a:t>No micro-transaction funding</a:t>
            </a:r>
          </a:p>
          <a:p>
            <a:pPr lvl="1"/>
            <a:r>
              <a:rPr lang="en-GB" sz="2600" b="1" dirty="0"/>
              <a:t>A lot of gamers either didn’t buy it (so revenue also lower) or lost interest after lack of new content</a:t>
            </a:r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415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4"/>
    </mc:Choice>
    <mc:Fallback xmlns="">
      <p:transition spd="slow" advTm="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5202</TotalTime>
  <Words>986</Words>
  <Application>Microsoft Macintosh PowerPoint</Application>
  <PresentationFormat>Widescreen</PresentationFormat>
  <Paragraphs>137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Corbel</vt:lpstr>
      <vt:lpstr>Wingdings</vt:lpstr>
      <vt:lpstr>Banded</vt:lpstr>
      <vt:lpstr>Adventures in DevOps – Part 1</vt:lpstr>
      <vt:lpstr>My Background</vt:lpstr>
      <vt:lpstr>What is DevOps?</vt:lpstr>
      <vt:lpstr>What is DevOps?</vt:lpstr>
      <vt:lpstr>Waterfall vs Agile</vt:lpstr>
      <vt:lpstr>Waterfall vs Agile</vt:lpstr>
      <vt:lpstr>Waterfall vs Agile</vt:lpstr>
      <vt:lpstr>A tale from the World of Gaming</vt:lpstr>
      <vt:lpstr>Star Wars Battlefront II RELEASE</vt:lpstr>
      <vt:lpstr>Star Wars Battlefront II DLC vs Live Service</vt:lpstr>
      <vt:lpstr>Star Wars Battlefront II Ongoing development</vt:lpstr>
      <vt:lpstr>Star Wars Battlefront II Ongoing development</vt:lpstr>
      <vt:lpstr>Fortnite</vt:lpstr>
      <vt:lpstr>Fortnite</vt:lpstr>
      <vt:lpstr>Fortnite</vt:lpstr>
      <vt:lpstr>A tale of a Waterfall Software release</vt:lpstr>
      <vt:lpstr>A tale of a Waterfall Software release</vt:lpstr>
      <vt:lpstr>A tale of a Waterfall Software release</vt:lpstr>
      <vt:lpstr>Move to an Agile based programme</vt:lpstr>
      <vt:lpstr>Move to an Agile based programme</vt:lpstr>
      <vt:lpstr>Move to an Agile based programme</vt:lpstr>
      <vt:lpstr>Essential reading</vt:lpstr>
      <vt:lpstr>Qualities for success</vt:lpstr>
      <vt:lpstr>Resources….just read this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223</cp:revision>
  <dcterms:created xsi:type="dcterms:W3CDTF">2016-10-27T15:24:17Z</dcterms:created>
  <dcterms:modified xsi:type="dcterms:W3CDTF">2018-09-26T16:06:42Z</dcterms:modified>
</cp:coreProperties>
</file>

<file path=docProps/thumbnail.jpeg>
</file>